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3" r:id="rId3"/>
    <p:sldId id="264" r:id="rId4"/>
    <p:sldId id="265" r:id="rId5"/>
    <p:sldId id="266" r:id="rId6"/>
    <p:sldId id="267" r:id="rId7"/>
    <p:sldId id="256" r:id="rId8"/>
    <p:sldId id="261" r:id="rId9"/>
    <p:sldId id="268" r:id="rId10"/>
    <p:sldId id="258" r:id="rId11"/>
    <p:sldId id="262" r:id="rId12"/>
    <p:sldId id="25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4701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GALATIANS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/>
              <a:t>18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But someone will say, "You have faith, and I have works." Show me your faith without your works, and I will show you my faith by my works. </a:t>
            </a:r>
            <a:r>
              <a:rPr lang="en-US" sz="2800" baseline="30000" dirty="0" smtClean="0"/>
              <a:t>19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You believe that there is one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God. You do well. Even the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demons believe—and tremble!</a:t>
            </a:r>
          </a:p>
          <a:p>
            <a:r>
              <a:rPr lang="en-US" sz="2800" baseline="30000" dirty="0" smtClean="0"/>
              <a:t>20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But do you want to know, O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foolish man, that faith without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works is dead? </a:t>
            </a:r>
            <a:r>
              <a:rPr lang="en-US" sz="2800" baseline="30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Was not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Abraham our father justified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by works when he offered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4701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GALATIANS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James 2.18-23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58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Isaac his son on the altar? </a:t>
            </a:r>
            <a:r>
              <a:rPr lang="en-US" sz="2800" baseline="30000" dirty="0" smtClean="0"/>
              <a:t>22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Do you see that faith was working together with his works, and by works faith was made perfect?</a:t>
            </a:r>
            <a:r>
              <a:rPr lang="en-US" sz="2800" dirty="0" smtClean="0"/>
              <a:t> </a:t>
            </a:r>
            <a:r>
              <a:rPr lang="en-US" sz="2800" baseline="30000" dirty="0" smtClean="0"/>
              <a:t>23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the Scripture was fulfilled which says,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"Abraham believed God, and it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was</a:t>
            </a:r>
            <a:r>
              <a:rPr lang="en-US" sz="2800" dirty="0" smtClean="0">
                <a:solidFill>
                  <a:schemeClr val="bg1"/>
                </a:solidFill>
              </a:rPr>
              <a:t> accounted to him for righteousness." And he was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called the friend of God. </a:t>
            </a:r>
          </a:p>
          <a:p>
            <a:endParaRPr lang="en-US" sz="2800" dirty="0" smtClean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Tutor</a:t>
            </a:r>
            <a:r>
              <a:rPr lang="en-US" sz="3200" dirty="0" smtClean="0">
                <a:latin typeface="Magneto" pitchFamily="82" charset="0"/>
              </a:rPr>
              <a:t>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paidag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ō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gos</a:t>
            </a:r>
            <a:r>
              <a:rPr lang="en-US" sz="3200" dirty="0" smtClean="0">
                <a:latin typeface="Magneto" pitchFamily="82" charset="0"/>
              </a:rPr>
              <a:t> – pedagogue 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4701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GALATIANS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Symbolic </a:t>
            </a:r>
            <a:r>
              <a:rPr lang="en-US" sz="3200" dirty="0" smtClean="0">
                <a:latin typeface="Magneto" pitchFamily="82" charset="0"/>
              </a:rPr>
              <a:t>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all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ē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gorer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ō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smtClean="0">
                <a:latin typeface="Magneto" pitchFamily="82" charset="0"/>
              </a:rPr>
              <a:t>– </a:t>
            </a:r>
            <a:r>
              <a:rPr lang="en-US" sz="3200" smtClean="0">
                <a:latin typeface="Magneto" pitchFamily="82" charset="0"/>
              </a:rPr>
              <a:t>allegory 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4701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GALATIANS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Estranged </a:t>
            </a:r>
            <a:r>
              <a:rPr lang="en-US" sz="3200" dirty="0" smtClean="0">
                <a:latin typeface="Magneto" pitchFamily="82" charset="0"/>
              </a:rPr>
              <a:t>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apo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/>
              <a:t>– away from +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katarge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ō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Magneto" pitchFamily="82" charset="0"/>
              </a:rPr>
              <a:t>– destroyed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4701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GALATIANS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NASB ~ 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severed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435119" cy="4701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GALATIANS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6" name="Picture 5" descr="Ten command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486" y="685799"/>
            <a:ext cx="6055039" cy="48006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2451318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0800" contourW="6350">
              <a:bevelT w="323850" h="317500" prst="softRound"/>
              <a:bevelB w="317500" h="317500"/>
            </a:sp3d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Engravers MT" pitchFamily="18" charset="0"/>
              </a:rPr>
              <a:t>No vehicle without a driver may exceed 60 miles per hour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California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149257"/>
            <a:ext cx="5791200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0800" contourW="6350">
              <a:bevelT w="323850" h="317500" prst="softRound"/>
              <a:bevelB w="317500" h="317500"/>
            </a:sp3d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Engravers MT" pitchFamily="18" charset="0"/>
              </a:rPr>
              <a:t>It is a misdemeanor to shoot at any kind of game from a moving vehicle, unless the target is a whale.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435119" cy="4701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GALATIANS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6" name="Picture 5" descr="Ten command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486" y="685799"/>
            <a:ext cx="6055039" cy="48006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Texas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427744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0800" contourW="6350">
              <a:bevelT w="323850" h="317500" prst="softRound"/>
              <a:bevelB w="317500" h="317500"/>
            </a:sp3d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Engravers MT" pitchFamily="18" charset="0"/>
              </a:rPr>
              <a:t>criminals Must  give their victims 24 hours notice, either orally or in writing, and explain the nature of the crime to be committed.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Engravers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981200"/>
            <a:ext cx="5791200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0800" contourW="6350">
              <a:bevelT w="323850" h="317500" prst="softRound"/>
              <a:bevelB w="317500" h="317500"/>
            </a:sp3d>
          </a:bodyPr>
          <a:lstStyle/>
          <a:p>
            <a:pPr algn="ctr"/>
            <a:r>
              <a:rPr lang="en-US" sz="2100" b="1" dirty="0" smtClean="0">
                <a:solidFill>
                  <a:schemeClr val="bg2">
                    <a:lumMod val="10000"/>
                  </a:schemeClr>
                </a:solidFill>
                <a:latin typeface="Engravers MT" pitchFamily="18" charset="0"/>
              </a:rPr>
              <a:t>Churches, hotels, halls of assembly, stores, markets, banking rooms, railroad depots, and saloons must provide spittoons “of a kind and number to efficiently contain expectorations into them." </a:t>
            </a:r>
            <a:endParaRPr lang="en-US" sz="2100" b="1" dirty="0">
              <a:solidFill>
                <a:schemeClr val="bg2">
                  <a:lumMod val="10000"/>
                </a:schemeClr>
              </a:solidFill>
              <a:latin typeface="Engravers M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59080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0800" contourW="6350">
              <a:bevelT w="323850" h="317500" prst="softRound"/>
              <a:bevelB w="317500" h="317500"/>
            </a:sp3d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Engravers MT" pitchFamily="18" charset="0"/>
              </a:rPr>
              <a:t>Obnoxious odors may not be emitted while in an elevator. 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Engravers M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334000"/>
            <a:ext cx="4114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El Paso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327072"/>
            <a:ext cx="4114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Port Arthur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435119" cy="4701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GALATIANS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6" name="Picture 5" descr="Ten command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486" y="685799"/>
            <a:ext cx="6055039" cy="48006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New York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729805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0800" contourW="6350">
              <a:bevelT w="323850" h="317500" prst="softRound"/>
              <a:bevelB w="317500" h="317500"/>
            </a:sp3d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Engravers MT" pitchFamily="18" charset="0"/>
              </a:rPr>
              <a:t>The penalty for jumping off a building is death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Engravers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64" y="2362200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0800" contourW="6350">
              <a:bevelT w="323850" h="317500" prst="softRound"/>
              <a:bevelB w="317500" h="317500"/>
            </a:sp3d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Engravers MT" pitchFamily="18" charset="0"/>
              </a:rPr>
              <a:t>Citizens may not greet each other by “putting one's thumb to the nose and wiggling the fingers"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Engravers M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334000"/>
            <a:ext cx="4114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New York 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1" grpId="0"/>
      <p:bldP spid="11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435119" cy="4701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GALATIANS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6" name="Picture 5" descr="Ten command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486" y="685799"/>
            <a:ext cx="6055039" cy="48006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Washington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729805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0800" contourW="6350">
              <a:bevelT w="323850" h="317500" prst="softRound"/>
              <a:bevelB w="317500" h="317500"/>
            </a:sp3d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Engravers MT" pitchFamily="18" charset="0"/>
              </a:rPr>
              <a:t>It is illegal to pretend that one's parents are rich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Engravers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553831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0800" contourW="6350">
              <a:bevelT w="323850" h="317500" prst="softRound"/>
              <a:bevelB w="317500" h="317500"/>
            </a:sp3d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Engravers MT" pitchFamily="18" charset="0"/>
              </a:rPr>
              <a:t>You may not carry a concealed weapon that is over six feet in length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Engravers M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334000"/>
            <a:ext cx="4114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Seattle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1" grpId="0"/>
      <p:bldP spid="11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435119" cy="4701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GALATIANS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6" name="Picture 5" descr="Ten command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486" y="685799"/>
            <a:ext cx="6055039" cy="48006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Oklahoma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729805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0800" contourW="6350">
              <a:bevelT w="323850" h="317500" prst="softRound"/>
              <a:bevelB w="317500" h="317500"/>
            </a:sp3d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Engravers MT" pitchFamily="18" charset="0"/>
              </a:rPr>
              <a:t>It is illegal to have the hind legs of farm animals in your boots.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Engravers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429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0800" contourW="6350">
              <a:bevelT w="323850" h="317500" prst="softRound"/>
              <a:bevelB w="317500" h="317500"/>
            </a:sp3d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Engravers MT" pitchFamily="18" charset="0"/>
              </a:rPr>
              <a:t>Whaling is illegal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Engravers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3340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Note: while in Ohio, it’s only banned on Sundays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761649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0800" contourW="6350">
              <a:bevelT w="323850" h="317500" prst="softRound"/>
              <a:bevelB w="317500" h="317500"/>
            </a:sp3d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Engravers MT" pitchFamily="18" charset="0"/>
              </a:rPr>
              <a:t>Violators can be fined, arrested or jailed for making ugly faces at a dog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Engravers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1" grpId="0"/>
      <p:bldP spid="11" grpId="1"/>
      <p:bldP spid="9" grpId="0"/>
      <p:bldP spid="9" grpId="1"/>
      <p:bldP spid="10" grpId="0"/>
      <p:bldP spid="1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435119" cy="4701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GALATIANS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1" name="Picture 10" descr="Mediterranean4.bmp"/>
          <p:cNvPicPr>
            <a:picLocks noChangeAspect="1"/>
          </p:cNvPicPr>
          <p:nvPr/>
        </p:nvPicPr>
        <p:blipFill>
          <a:blip r:embed="rId2" cstate="print"/>
          <a:srcRect l="3168" t="3333" r="3168" b="3333"/>
          <a:stretch>
            <a:fillRect/>
          </a:stretch>
        </p:blipFill>
        <p:spPr>
          <a:xfrm>
            <a:off x="457200" y="643467"/>
            <a:ext cx="5791200" cy="45042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Freeform 11"/>
          <p:cNvSpPr/>
          <p:nvPr/>
        </p:nvSpPr>
        <p:spPr>
          <a:xfrm>
            <a:off x="4191000" y="1524000"/>
            <a:ext cx="1295400" cy="1143000"/>
          </a:xfrm>
          <a:custGeom>
            <a:avLst/>
            <a:gdLst>
              <a:gd name="connsiteX0" fmla="*/ 81887 w 805218"/>
              <a:gd name="connsiteY0" fmla="*/ 177420 h 900752"/>
              <a:gd name="connsiteX1" fmla="*/ 395785 w 805218"/>
              <a:gd name="connsiteY1" fmla="*/ 95534 h 900752"/>
              <a:gd name="connsiteX2" fmla="*/ 573206 w 805218"/>
              <a:gd name="connsiteY2" fmla="*/ 40943 h 900752"/>
              <a:gd name="connsiteX3" fmla="*/ 750627 w 805218"/>
              <a:gd name="connsiteY3" fmla="*/ 0 h 900752"/>
              <a:gd name="connsiteX4" fmla="*/ 805218 w 805218"/>
              <a:gd name="connsiteY4" fmla="*/ 95534 h 900752"/>
              <a:gd name="connsiteX5" fmla="*/ 805218 w 805218"/>
              <a:gd name="connsiteY5" fmla="*/ 95534 h 900752"/>
              <a:gd name="connsiteX6" fmla="*/ 791570 w 805218"/>
              <a:gd name="connsiteY6" fmla="*/ 272955 h 900752"/>
              <a:gd name="connsiteX7" fmla="*/ 682388 w 805218"/>
              <a:gd name="connsiteY7" fmla="*/ 395785 h 900752"/>
              <a:gd name="connsiteX8" fmla="*/ 627797 w 805218"/>
              <a:gd name="connsiteY8" fmla="*/ 450376 h 900752"/>
              <a:gd name="connsiteX9" fmla="*/ 709684 w 805218"/>
              <a:gd name="connsiteY9" fmla="*/ 532262 h 900752"/>
              <a:gd name="connsiteX10" fmla="*/ 709684 w 805218"/>
              <a:gd name="connsiteY10" fmla="*/ 532262 h 900752"/>
              <a:gd name="connsiteX11" fmla="*/ 723331 w 805218"/>
              <a:gd name="connsiteY11" fmla="*/ 736979 h 900752"/>
              <a:gd name="connsiteX12" fmla="*/ 641445 w 805218"/>
              <a:gd name="connsiteY12" fmla="*/ 859809 h 900752"/>
              <a:gd name="connsiteX13" fmla="*/ 450376 w 805218"/>
              <a:gd name="connsiteY13" fmla="*/ 900752 h 900752"/>
              <a:gd name="connsiteX14" fmla="*/ 450376 w 805218"/>
              <a:gd name="connsiteY14" fmla="*/ 900752 h 900752"/>
              <a:gd name="connsiteX15" fmla="*/ 272955 w 805218"/>
              <a:gd name="connsiteY15" fmla="*/ 832513 h 900752"/>
              <a:gd name="connsiteX16" fmla="*/ 191069 w 805218"/>
              <a:gd name="connsiteY16" fmla="*/ 777922 h 900752"/>
              <a:gd name="connsiteX17" fmla="*/ 109182 w 805218"/>
              <a:gd name="connsiteY17" fmla="*/ 777922 h 900752"/>
              <a:gd name="connsiteX18" fmla="*/ 27296 w 805218"/>
              <a:gd name="connsiteY18" fmla="*/ 723331 h 900752"/>
              <a:gd name="connsiteX19" fmla="*/ 0 w 805218"/>
              <a:gd name="connsiteY19" fmla="*/ 641444 h 900752"/>
              <a:gd name="connsiteX20" fmla="*/ 218364 w 805218"/>
              <a:gd name="connsiteY20" fmla="*/ 518615 h 900752"/>
              <a:gd name="connsiteX21" fmla="*/ 354842 w 805218"/>
              <a:gd name="connsiteY21" fmla="*/ 464023 h 900752"/>
              <a:gd name="connsiteX22" fmla="*/ 354842 w 805218"/>
              <a:gd name="connsiteY22" fmla="*/ 464023 h 900752"/>
              <a:gd name="connsiteX23" fmla="*/ 204717 w 805218"/>
              <a:gd name="connsiteY23" fmla="*/ 368489 h 900752"/>
              <a:gd name="connsiteX24" fmla="*/ 150126 w 805218"/>
              <a:gd name="connsiteY24" fmla="*/ 368489 h 900752"/>
              <a:gd name="connsiteX25" fmla="*/ 81887 w 805218"/>
              <a:gd name="connsiteY25" fmla="*/ 177420 h 9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5218" h="900752">
                <a:moveTo>
                  <a:pt x="81887" y="177420"/>
                </a:moveTo>
                <a:lnTo>
                  <a:pt x="395785" y="95534"/>
                </a:lnTo>
                <a:lnTo>
                  <a:pt x="573206" y="40943"/>
                </a:lnTo>
                <a:lnTo>
                  <a:pt x="750627" y="0"/>
                </a:lnTo>
                <a:lnTo>
                  <a:pt x="805218" y="95534"/>
                </a:lnTo>
                <a:lnTo>
                  <a:pt x="805218" y="95534"/>
                </a:lnTo>
                <a:lnTo>
                  <a:pt x="791570" y="272955"/>
                </a:lnTo>
                <a:lnTo>
                  <a:pt x="682388" y="395785"/>
                </a:lnTo>
                <a:lnTo>
                  <a:pt x="627797" y="450376"/>
                </a:lnTo>
                <a:lnTo>
                  <a:pt x="709684" y="532262"/>
                </a:lnTo>
                <a:lnTo>
                  <a:pt x="709684" y="532262"/>
                </a:lnTo>
                <a:lnTo>
                  <a:pt x="723331" y="736979"/>
                </a:lnTo>
                <a:lnTo>
                  <a:pt x="641445" y="859809"/>
                </a:lnTo>
                <a:lnTo>
                  <a:pt x="450376" y="900752"/>
                </a:lnTo>
                <a:lnTo>
                  <a:pt x="450376" y="900752"/>
                </a:lnTo>
                <a:lnTo>
                  <a:pt x="272955" y="832513"/>
                </a:lnTo>
                <a:lnTo>
                  <a:pt x="191069" y="777922"/>
                </a:lnTo>
                <a:lnTo>
                  <a:pt x="109182" y="777922"/>
                </a:lnTo>
                <a:lnTo>
                  <a:pt x="27296" y="723331"/>
                </a:lnTo>
                <a:lnTo>
                  <a:pt x="0" y="641444"/>
                </a:lnTo>
                <a:lnTo>
                  <a:pt x="218364" y="518615"/>
                </a:lnTo>
                <a:lnTo>
                  <a:pt x="354842" y="464023"/>
                </a:lnTo>
                <a:lnTo>
                  <a:pt x="354842" y="464023"/>
                </a:lnTo>
                <a:lnTo>
                  <a:pt x="204717" y="368489"/>
                </a:lnTo>
                <a:lnTo>
                  <a:pt x="150126" y="368489"/>
                </a:lnTo>
                <a:lnTo>
                  <a:pt x="81887" y="177420"/>
                </a:lnTo>
                <a:close/>
              </a:path>
            </a:pathLst>
          </a:custGeom>
          <a:solidFill>
            <a:srgbClr val="C0504D">
              <a:alpha val="74902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3400" y="1828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Galatia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The just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4701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GALATIANS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85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shall live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4852" y="685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by faith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Habakkuk 2.4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219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Rom. 1.17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7012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Gal. 3.11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2173173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Heb. 10.38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1172496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4286" y="1172496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13422" y="1173890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"/>
                            </p:stCondLst>
                            <p:childTnLst>
                              <p:par>
                                <p:cTn id="64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"/>
                            </p:stCondLst>
                            <p:childTnLst>
                              <p:par>
                                <p:cTn id="7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"/>
                            </p:stCondLst>
                            <p:childTnLst>
                              <p:par>
                                <p:cTn id="86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50"/>
                            </p:stCondLst>
                            <p:childTnLst>
                              <p:par>
                                <p:cTn id="9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"/>
                            </p:stCondLst>
                            <p:childTnLst>
                              <p:par>
                                <p:cTn id="109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1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4" grpId="0"/>
      <p:bldP spid="4" grpId="1"/>
      <p:bldP spid="4" grpId="2"/>
      <p:bldP spid="5" grpId="0"/>
      <p:bldP spid="5" grpId="1"/>
      <p:bldP spid="5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Different</a:t>
            </a:r>
            <a:r>
              <a:rPr lang="en-US" sz="3200" dirty="0" smtClean="0"/>
              <a:t> (v. 6)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heteros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/>
              <a:t>(another of a different kind)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4701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GALATIANS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701225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Another </a:t>
            </a:r>
            <a:r>
              <a:rPr lang="en-US" sz="3200" dirty="0" smtClean="0"/>
              <a:t>(v. 7)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allos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(another of the same kind)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Times New Roman"/>
        <a:ea typeface=""/>
        <a:cs typeface=""/>
      </a:majorFont>
      <a:minorFont>
        <a:latin typeface="Magne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2521</TotalTime>
  <Words>452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72</cp:revision>
  <dcterms:created xsi:type="dcterms:W3CDTF">2010-01-08T12:31:46Z</dcterms:created>
  <dcterms:modified xsi:type="dcterms:W3CDTF">2010-01-12T15:05:03Z</dcterms:modified>
</cp:coreProperties>
</file>